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7" r:id="rId12"/>
    <p:sldId id="266" r:id="rId13"/>
    <p:sldId id="268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9B5C81-3D45-46EA-B103-FD705D7D0137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857E91-9471-4472-9C4E-89C868CBC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9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0823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8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0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4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201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5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0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6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4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0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6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5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1" y="758951"/>
            <a:ext cx="10448924" cy="440359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Suitability </a:t>
            </a:r>
            <a:r>
              <a:rPr lang="en-US" dirty="0" smtClean="0">
                <a:cs typeface="Calibri Light"/>
              </a:rPr>
              <a:t>&amp; Career </a:t>
            </a:r>
            <a:r>
              <a:rPr lang="en-US" dirty="0" smtClean="0">
                <a:cs typeface="Calibri Light"/>
              </a:rPr>
              <a:t>Planning</a:t>
            </a:r>
            <a:r>
              <a:rPr lang="en-US" dirty="0" smtClean="0">
                <a:cs typeface="Calibri Light"/>
              </a:rPr>
              <a:t/>
            </a:r>
            <a:br>
              <a:rPr lang="en-US" dirty="0" smtClean="0">
                <a:cs typeface="Calibri Light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DF9D-25B3-4918-A31D-01A39144D81B}"/>
              </a:ext>
            </a:extLst>
          </p:cNvPr>
          <p:cNvSpPr txBox="1">
            <a:spLocks/>
          </p:cNvSpPr>
          <p:nvPr/>
        </p:nvSpPr>
        <p:spPr>
          <a:xfrm>
            <a:off x="1261872" y="365760"/>
            <a:ext cx="9692640" cy="9105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cs typeface="Calibri Light"/>
              </a:rPr>
              <a:t>Disqualifications</a:t>
            </a:r>
          </a:p>
          <a:p>
            <a:endParaRPr lang="en-US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 smtClean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 smtClean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 smtClean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>
              <a:latin typeface="+mn-lt"/>
              <a:ea typeface="+mn-ea"/>
              <a:cs typeface="Calibri"/>
            </a:endParaRPr>
          </a:p>
          <a:p>
            <a:pPr algn="ctr">
              <a:lnSpc>
                <a:spcPct val="150000"/>
              </a:lnSpc>
            </a:pPr>
            <a:endParaRPr lang="en-US" sz="2200" spc="10" dirty="0">
              <a:latin typeface="+mn-lt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F94B5-463C-42E4-86F1-2C74DF67F673}"/>
              </a:ext>
            </a:extLst>
          </p:cNvPr>
          <p:cNvSpPr txBox="1">
            <a:spLocks/>
          </p:cNvSpPr>
          <p:nvPr/>
        </p:nvSpPr>
        <p:spPr>
          <a:xfrm>
            <a:off x="1261872" y="1790700"/>
            <a:ext cx="8595360" cy="46863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</a:pPr>
            <a:r>
              <a:rPr lang="en-US" sz="2200" dirty="0">
                <a:cs typeface="Calibri"/>
              </a:rPr>
              <a:t>Cannot allocate sufficient time for the required commitment to the program.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>
                <a:cs typeface="Calibri"/>
              </a:rPr>
              <a:t>Consistent failure to show for scheduled appointment.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>
                <a:cs typeface="Calibri"/>
              </a:rPr>
              <a:t>Require or insist on services sooner than WIOA can provide them.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>
                <a:cs typeface="Calibri"/>
              </a:rPr>
              <a:t>Admitted active substance abusers who show no interest in rehabilitation to overcome dependency.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>
                <a:cs typeface="Calibri"/>
              </a:rPr>
              <a:t>Any time a person is determined not suitable for WIOA, it should be properly documented in case notes along with referrals to other services/agencies and any other recommendations.</a:t>
            </a:r>
          </a:p>
        </p:txBody>
      </p:sp>
    </p:spTree>
    <p:extLst>
      <p:ext uri="{BB962C8B-B14F-4D97-AF65-F5344CB8AC3E}">
        <p14:creationId xmlns:p14="http://schemas.microsoft.com/office/powerpoint/2010/main" val="34746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DF9D-25B3-4918-A31D-01A39144D81B}"/>
              </a:ext>
            </a:extLst>
          </p:cNvPr>
          <p:cNvSpPr txBox="1">
            <a:spLocks/>
          </p:cNvSpPr>
          <p:nvPr/>
        </p:nvSpPr>
        <p:spPr>
          <a:xfrm>
            <a:off x="1261872" y="365760"/>
            <a:ext cx="9692640" cy="9105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cs typeface="Calibri Light"/>
              </a:rPr>
              <a:t>Bad Practices</a:t>
            </a:r>
          </a:p>
          <a:p>
            <a:endParaRPr lang="en-US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 smtClean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 smtClean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 smtClean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>
              <a:latin typeface="+mn-lt"/>
              <a:ea typeface="+mn-ea"/>
              <a:cs typeface="Calibri"/>
            </a:endParaRPr>
          </a:p>
          <a:p>
            <a:pPr algn="ctr">
              <a:lnSpc>
                <a:spcPct val="150000"/>
              </a:lnSpc>
            </a:pPr>
            <a:endParaRPr lang="en-US" sz="2200" spc="10" dirty="0">
              <a:latin typeface="+mn-lt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F94B5-463C-42E4-86F1-2C74DF67F673}"/>
              </a:ext>
            </a:extLst>
          </p:cNvPr>
          <p:cNvSpPr txBox="1">
            <a:spLocks/>
          </p:cNvSpPr>
          <p:nvPr/>
        </p:nvSpPr>
        <p:spPr>
          <a:xfrm>
            <a:off x="1261872" y="1171576"/>
            <a:ext cx="8595360" cy="48767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This person is eligible.  I need numbers/enrollments so I’m going to enrolled him/her in the program.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This person is eligible.  I’m going to enroll him/her and I’ll decide what to do with them later. (Basic Career Services)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I don’t know how to overcome all these barriers this person has, but it’s an enrollment. 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Career goal does not match jobs available in the area.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Barriers not addressed for enrolled participants. 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>
                <a:cs typeface="Calibri"/>
              </a:rPr>
              <a:t>No documentation of career guidance and planning (overcoming barriers) in case notes.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4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DF9D-25B3-4918-A31D-01A39144D81B}"/>
              </a:ext>
            </a:extLst>
          </p:cNvPr>
          <p:cNvSpPr txBox="1">
            <a:spLocks/>
          </p:cNvSpPr>
          <p:nvPr/>
        </p:nvSpPr>
        <p:spPr>
          <a:xfrm>
            <a:off x="1261872" y="365760"/>
            <a:ext cx="9692640" cy="9105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cs typeface="Calibri Light"/>
              </a:rPr>
              <a:t>Bad Practices</a:t>
            </a:r>
          </a:p>
          <a:p>
            <a:endParaRPr lang="en-US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 smtClean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 smtClean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 smtClean="0">
              <a:latin typeface="+mn-lt"/>
              <a:ea typeface="+mn-ea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spc="10" dirty="0">
              <a:latin typeface="+mn-lt"/>
              <a:ea typeface="+mn-ea"/>
              <a:cs typeface="Calibri"/>
            </a:endParaRPr>
          </a:p>
          <a:p>
            <a:pPr algn="ctr">
              <a:lnSpc>
                <a:spcPct val="150000"/>
              </a:lnSpc>
            </a:pPr>
            <a:endParaRPr lang="en-US" sz="2200" spc="10" dirty="0">
              <a:latin typeface="+mn-lt"/>
              <a:ea typeface="+mn-ea"/>
              <a:cs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8F94B5-463C-42E4-86F1-2C74DF67F673}"/>
              </a:ext>
            </a:extLst>
          </p:cNvPr>
          <p:cNvSpPr txBox="1">
            <a:spLocks/>
          </p:cNvSpPr>
          <p:nvPr/>
        </p:nvSpPr>
        <p:spPr>
          <a:xfrm>
            <a:off x="1261872" y="1171576"/>
            <a:ext cx="8595360" cy="52196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No WEX enrollments. This is a great opportunity for individuals with no work experience in their career field to gain valuable work experience and possible WEX to OJT. 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Can’t or won’t tell the individual “NO”. 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I know the person was not suitable, but I was told to put them in. 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Underserved populations, no enrollments in approved training occupations. WEX </a:t>
            </a:r>
            <a:r>
              <a:rPr lang="en-US" sz="2200" dirty="0">
                <a:cs typeface="Calibri"/>
              </a:rPr>
              <a:t>component not </a:t>
            </a:r>
            <a:r>
              <a:rPr lang="en-US" sz="2200" dirty="0" smtClean="0">
                <a:cs typeface="Calibri"/>
              </a:rPr>
              <a:t>used.</a:t>
            </a:r>
          </a:p>
          <a:p>
            <a:pPr marL="342900" indent="-342900">
              <a:lnSpc>
                <a:spcPct val="100000"/>
              </a:lnSpc>
            </a:pPr>
            <a:r>
              <a:rPr lang="en-US" sz="2200" dirty="0" smtClean="0">
                <a:cs typeface="Calibri"/>
              </a:rPr>
              <a:t>Lack </a:t>
            </a:r>
            <a:r>
              <a:rPr lang="en-US" sz="2200" dirty="0">
                <a:cs typeface="Calibri"/>
              </a:rPr>
              <a:t>of referrals</a:t>
            </a:r>
            <a:r>
              <a:rPr lang="en-US" sz="2200" dirty="0" smtClean="0">
                <a:cs typeface="Calibri"/>
              </a:rPr>
              <a:t>. Most referrals are the hardest of the hard to placed. </a:t>
            </a:r>
          </a:p>
          <a:p>
            <a:pPr marL="342900" indent="-342900">
              <a:lnSpc>
                <a:spcPct val="100000"/>
              </a:lnSpc>
            </a:pPr>
            <a:endParaRPr lang="en-US" sz="2200" dirty="0" smtClean="0">
              <a:cs typeface="Calibri"/>
            </a:endParaRPr>
          </a:p>
          <a:p>
            <a:pPr marL="342900" indent="-342900">
              <a:lnSpc>
                <a:spcPct val="100000"/>
              </a:lnSpc>
            </a:pP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4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28F94B5-463C-42E4-86F1-2C74DF67F673}"/>
              </a:ext>
            </a:extLst>
          </p:cNvPr>
          <p:cNvSpPr txBox="1">
            <a:spLocks/>
          </p:cNvSpPr>
          <p:nvPr/>
        </p:nvSpPr>
        <p:spPr>
          <a:xfrm>
            <a:off x="1261872" y="1171576"/>
            <a:ext cx="8595360" cy="52196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</a:pPr>
            <a:endParaRPr lang="en-US" sz="2200" dirty="0" smtClean="0">
              <a:cs typeface="Calibri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 smtClean="0">
              <a:cs typeface="Calibri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cs typeface="Calibri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5400" dirty="0" smtClean="0">
                <a:cs typeface="Calibri"/>
              </a:rPr>
              <a:t>Questions/Comments</a:t>
            </a:r>
          </a:p>
          <a:p>
            <a:pPr marL="342900" indent="-342900" algn="ctr">
              <a:lnSpc>
                <a:spcPct val="100000"/>
              </a:lnSpc>
            </a:pPr>
            <a:endParaRPr lang="en-US" sz="3200" dirty="0" smtClean="0">
              <a:cs typeface="Calibri"/>
            </a:endParaRPr>
          </a:p>
          <a:p>
            <a:pPr marL="342900" indent="-342900" algn="ctr">
              <a:lnSpc>
                <a:spcPct val="100000"/>
              </a:lnSpc>
            </a:pP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682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9D3D9-1450-457D-8775-D070F481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cs typeface="Calibri Light"/>
              </a:rPr>
              <a:t>Job vs. Career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91F52-9289-4107-9EE2-4D80D842A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828800"/>
            <a:ext cx="10544937" cy="46101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>
                <a:cs typeface="Calibri"/>
              </a:rPr>
              <a:t>Don’t rush to enroll someone in WIOA because they are eligible (suitability 101).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>
                <a:cs typeface="Calibri"/>
              </a:rPr>
              <a:t>Set Realistic &amp; Achievable Goals</a:t>
            </a:r>
            <a:endParaRPr lang="en-US" sz="4400" dirty="0"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>
                <a:cs typeface="Calibri"/>
              </a:rPr>
              <a:t>Formulate a Plan to Reach Goals</a:t>
            </a:r>
            <a:endParaRPr lang="en-US" sz="4400" dirty="0">
              <a:cs typeface="Calibri"/>
            </a:endParaRPr>
          </a:p>
          <a:p>
            <a:endParaRPr lang="en-US" sz="4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0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A38BD-3A36-426F-ACD1-19FC47264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062991"/>
          </a:xfrm>
        </p:spPr>
        <p:txBody>
          <a:bodyPr/>
          <a:lstStyle/>
          <a:p>
            <a:pPr algn="ctr"/>
            <a:r>
              <a:rPr lang="en-US" dirty="0" smtClean="0">
                <a:cs typeface="Calibri Light"/>
              </a:rPr>
              <a:t>Career Pathways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09" t="3519" r="6065" b="2630"/>
          <a:stretch/>
        </p:blipFill>
        <p:spPr>
          <a:xfrm>
            <a:off x="647699" y="1428752"/>
            <a:ext cx="10209226" cy="481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6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CF544-9954-4DBC-B50A-C09F2340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Suitability </a:t>
            </a:r>
            <a:r>
              <a:rPr lang="en-US" sz="3600" dirty="0">
                <a:cs typeface="Calibri Light"/>
              </a:rPr>
              <a:t>(Appropriateness)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4E77-445C-460A-9FD0-3C82BB2ED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522" y="2009775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The selection of eligible applicants that is determined through the </a:t>
            </a:r>
            <a:r>
              <a:rPr lang="en-US" sz="2000" b="1" u="sng" dirty="0">
                <a:cs typeface="Calibri"/>
              </a:rPr>
              <a:t>assessed ability </a:t>
            </a:r>
            <a:r>
              <a:rPr lang="en-US" sz="2000" dirty="0">
                <a:cs typeface="Calibri"/>
              </a:rPr>
              <a:t>and the </a:t>
            </a:r>
            <a:r>
              <a:rPr lang="en-US" sz="2000" b="1" u="sng" dirty="0">
                <a:cs typeface="Calibri"/>
              </a:rPr>
              <a:t>perceived</a:t>
            </a:r>
            <a:r>
              <a:rPr lang="en-US" sz="2000" dirty="0">
                <a:cs typeface="Calibri"/>
              </a:rPr>
              <a:t> personal commitment of the customer to attend activities, to successfully complete these activities and to acquire employment and/or post-secondary education.</a:t>
            </a:r>
          </a:p>
          <a:p>
            <a:r>
              <a:rPr lang="en-US" sz="2000" dirty="0">
                <a:cs typeface="Calibri"/>
              </a:rPr>
              <a:t>Based on </a:t>
            </a:r>
            <a:r>
              <a:rPr lang="en-US" sz="2000" dirty="0" smtClean="0">
                <a:cs typeface="Calibri"/>
              </a:rPr>
              <a:t>assessments </a:t>
            </a:r>
            <a:r>
              <a:rPr lang="en-US" sz="2000" dirty="0">
                <a:cs typeface="Calibri"/>
              </a:rPr>
              <a:t>performed by the </a:t>
            </a:r>
            <a:r>
              <a:rPr lang="en-US" sz="2000" b="1" u="sng" dirty="0">
                <a:cs typeface="Calibri"/>
              </a:rPr>
              <a:t>career advisor</a:t>
            </a:r>
            <a:r>
              <a:rPr lang="en-US" sz="2000" dirty="0">
                <a:cs typeface="Calibri"/>
              </a:rPr>
              <a:t>.</a:t>
            </a:r>
          </a:p>
          <a:p>
            <a:r>
              <a:rPr lang="en-US" sz="2000" dirty="0">
                <a:cs typeface="Calibri"/>
              </a:rPr>
              <a:t>There are </a:t>
            </a:r>
            <a:r>
              <a:rPr lang="en-US" sz="2000" dirty="0" smtClean="0">
                <a:cs typeface="Calibri"/>
              </a:rPr>
              <a:t>different </a:t>
            </a:r>
            <a:r>
              <a:rPr lang="en-US" sz="2000" dirty="0">
                <a:cs typeface="Calibri"/>
              </a:rPr>
              <a:t>types of suitability: </a:t>
            </a:r>
          </a:p>
          <a:p>
            <a:pPr lvl="1"/>
            <a:r>
              <a:rPr lang="en-US" sz="2000" dirty="0">
                <a:cs typeface="Calibri"/>
              </a:rPr>
              <a:t>Suitability for </a:t>
            </a:r>
            <a:r>
              <a:rPr lang="en-US" sz="2000" dirty="0" smtClean="0">
                <a:cs typeface="Calibri"/>
              </a:rPr>
              <a:t>enrollment.</a:t>
            </a:r>
            <a:endParaRPr lang="en-US" sz="2000" dirty="0">
              <a:cs typeface="Calibri"/>
            </a:endParaRPr>
          </a:p>
          <a:p>
            <a:pPr lvl="1"/>
            <a:r>
              <a:rPr lang="en-US" sz="2000" dirty="0">
                <a:cs typeface="Calibri"/>
              </a:rPr>
              <a:t>Suitability for </a:t>
            </a:r>
            <a:r>
              <a:rPr lang="en-US" sz="2000" dirty="0" smtClean="0">
                <a:cs typeface="Calibri"/>
              </a:rPr>
              <a:t>training or specific services.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05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EAB4-4FFD-459C-A84B-98F1E8422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8C7AA-0BF5-4AE7-B1B3-6FAA5DDE9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962150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Calibri"/>
              </a:rPr>
              <a:t>The evaluation or estimation of the nature, quality, or ability of someone or something.</a:t>
            </a:r>
          </a:p>
          <a:p>
            <a:r>
              <a:rPr lang="en-US" sz="2400" dirty="0">
                <a:cs typeface="Calibri"/>
              </a:rPr>
              <a:t>Synonyms: evaluation, judgement, gauging, rating, estimation, appraisal, opinion, analysis</a:t>
            </a:r>
            <a:r>
              <a:rPr lang="en-US" sz="2400" dirty="0" smtClean="0">
                <a:cs typeface="Calibri"/>
              </a:rPr>
              <a:t>.</a:t>
            </a:r>
            <a:endParaRPr lang="en-US" sz="2400" dirty="0">
              <a:cs typeface="Calibri"/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Calibri"/>
              </a:rPr>
              <a:t>Tools </a:t>
            </a:r>
            <a:r>
              <a:rPr lang="en-US" sz="2400" dirty="0">
                <a:cs typeface="Calibri"/>
              </a:rPr>
              <a:t>to help determine suitability</a:t>
            </a:r>
            <a:r>
              <a:rPr lang="en-US" sz="2400" dirty="0" smtClean="0">
                <a:cs typeface="Calibri"/>
              </a:rPr>
              <a:t>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Calibri"/>
              </a:rPr>
              <a:t>Career advisor’s advising system for customers.</a:t>
            </a:r>
            <a:endParaRPr lang="en-US" sz="2400" dirty="0">
              <a:cs typeface="Calibri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cs typeface="Calibri"/>
              </a:rPr>
              <a:t>Can be oral or written. 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cs typeface="Calibri"/>
              </a:rPr>
              <a:t>Suitability screening starts with the first conversation!</a:t>
            </a:r>
          </a:p>
        </p:txBody>
      </p:sp>
    </p:spTree>
    <p:extLst>
      <p:ext uri="{BB962C8B-B14F-4D97-AF65-F5344CB8AC3E}">
        <p14:creationId xmlns:p14="http://schemas.microsoft.com/office/powerpoint/2010/main" val="7164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F4650-58A6-4028-B243-EC6601F6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Oral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89FC0-42AE-41AD-8B56-9383368DD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Calibri"/>
              </a:rPr>
              <a:t>Valuable information on suitability can be obtained through conversation with the customer</a:t>
            </a:r>
            <a:r>
              <a:rPr lang="en-US" sz="2400" dirty="0" smtClean="0">
                <a:cs typeface="Calibri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cs typeface="Calibri"/>
            </a:endParaRPr>
          </a:p>
          <a:p>
            <a:pPr lvl="1"/>
            <a:r>
              <a:rPr lang="en-US" sz="2400" dirty="0" smtClean="0">
                <a:cs typeface="Calibri"/>
              </a:rPr>
              <a:t>Likes </a:t>
            </a:r>
            <a:r>
              <a:rPr lang="en-US" sz="2400" dirty="0">
                <a:cs typeface="Calibri"/>
              </a:rPr>
              <a:t>and dislikes, interests, values</a:t>
            </a:r>
            <a:r>
              <a:rPr lang="en-US" sz="2400" dirty="0" smtClean="0">
                <a:cs typeface="Calibri"/>
              </a:rPr>
              <a:t>, goals, </a:t>
            </a:r>
            <a:r>
              <a:rPr lang="en-US" sz="2400" dirty="0">
                <a:cs typeface="Calibri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673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5981D-FA02-42F1-9E41-D77B6BF5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Written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CE33E-1E84-4B2F-A12D-0C0F8A1C5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smtClean="0">
                <a:cs typeface="Calibri"/>
              </a:rPr>
              <a:t>TABE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smtClean="0">
                <a:cs typeface="Calibri"/>
              </a:rPr>
              <a:t>Traitify, My Next Move, CRC, etc.. (Aptitudes, Skills, Interest &amp; Goals)</a:t>
            </a:r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Results from written assessments should be listed on the IEP.</a:t>
            </a:r>
          </a:p>
          <a:p>
            <a:r>
              <a:rPr lang="en-US" sz="2000" dirty="0" smtClean="0">
                <a:ea typeface="+mn-lt"/>
                <a:cs typeface="+mn-lt"/>
              </a:rPr>
              <a:t>The </a:t>
            </a:r>
            <a:r>
              <a:rPr lang="en-US" sz="2000" dirty="0">
                <a:ea typeface="+mn-lt"/>
                <a:cs typeface="+mn-lt"/>
              </a:rPr>
              <a:t>ultimate goal: EMPLOYMENT</a:t>
            </a:r>
            <a:r>
              <a:rPr lang="en-US" sz="2000" dirty="0" smtClean="0">
                <a:ea typeface="+mn-lt"/>
                <a:cs typeface="+mn-lt"/>
              </a:rPr>
              <a:t>!</a:t>
            </a:r>
            <a:endParaRPr lang="en-US" sz="2000" dirty="0"/>
          </a:p>
          <a:p>
            <a:r>
              <a:rPr lang="en-US" sz="2000" dirty="0" smtClean="0">
                <a:cs typeface="Calibri"/>
              </a:rPr>
              <a:t>“Thought” </a:t>
            </a:r>
            <a:r>
              <a:rPr lang="en-US" sz="2000" dirty="0">
                <a:cs typeface="Calibri"/>
              </a:rPr>
              <a:t>and an evaluation of written assessment outcomes must be performed for effective suitability screening.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90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9FC8-C369-4BD6-AC07-F66D21267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 Light"/>
              </a:rPr>
              <a:t>Key Items to Consider: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93E9C-16A1-4C7E-BC1A-8B20EEB95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Are immediate goals too ambitious for their current situation?</a:t>
            </a:r>
          </a:p>
          <a:p>
            <a:r>
              <a:rPr lang="en-US" dirty="0">
                <a:cs typeface="Calibri"/>
              </a:rPr>
              <a:t>What is the customer's history of completing goals?</a:t>
            </a:r>
          </a:p>
          <a:p>
            <a:r>
              <a:rPr lang="en-US" dirty="0">
                <a:cs typeface="Calibri"/>
              </a:rPr>
              <a:t>If barriers are present what are they and how difficult are they to overcome?</a:t>
            </a:r>
          </a:p>
          <a:p>
            <a:r>
              <a:rPr lang="en-US" dirty="0">
                <a:cs typeface="Calibri"/>
              </a:rPr>
              <a:t>How many agencies will be needed to provide interventions?</a:t>
            </a:r>
          </a:p>
          <a:p>
            <a:r>
              <a:rPr lang="en-US" dirty="0">
                <a:cs typeface="Calibri"/>
              </a:rPr>
              <a:t>Will WIOA and other agencies make a significant difference in the customer's ability to attain credentials, employment and/or post-secondary advancement?</a:t>
            </a:r>
          </a:p>
          <a:p>
            <a:r>
              <a:rPr lang="en-US" dirty="0" smtClean="0">
                <a:cs typeface="Calibri"/>
              </a:rPr>
              <a:t>Is the customer able to work?</a:t>
            </a:r>
          </a:p>
          <a:p>
            <a:r>
              <a:rPr lang="en-US" dirty="0" smtClean="0">
                <a:cs typeface="Calibri"/>
              </a:rPr>
              <a:t>What can WIOA do for this customers?</a:t>
            </a:r>
          </a:p>
          <a:p>
            <a:r>
              <a:rPr lang="en-US" dirty="0" smtClean="0">
                <a:cs typeface="Calibri"/>
              </a:rPr>
              <a:t>Can the customer complete goals and complete the program successfully?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388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DF9D-25B3-4918-A31D-01A39144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10590"/>
          </a:xfrm>
        </p:spPr>
        <p:txBody>
          <a:bodyPr/>
          <a:lstStyle/>
          <a:p>
            <a:pPr algn="ctr"/>
            <a:r>
              <a:rPr lang="en-US" dirty="0">
                <a:cs typeface="Calibri Light"/>
              </a:rPr>
              <a:t>Disqualifications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F94B5-463C-42E4-86F1-2C74DF67F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428750"/>
            <a:ext cx="8595360" cy="43513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cs typeface="Calibri"/>
              </a:rPr>
              <a:t>Individual requires extensive support beyond the ability of what WIOA provides.</a:t>
            </a:r>
          </a:p>
          <a:p>
            <a:r>
              <a:rPr lang="en-US" sz="2200" dirty="0">
                <a:cs typeface="Calibri"/>
              </a:rPr>
              <a:t>Need to resolve problems or personal barriers.</a:t>
            </a:r>
          </a:p>
          <a:p>
            <a:r>
              <a:rPr lang="en-US" sz="2200" dirty="0">
                <a:cs typeface="Calibri"/>
              </a:rPr>
              <a:t>Individual's training needs are served more appropriately by another agency.</a:t>
            </a:r>
          </a:p>
          <a:p>
            <a:r>
              <a:rPr lang="en-US" sz="2200" dirty="0">
                <a:cs typeface="Calibri"/>
              </a:rPr>
              <a:t>The training desired cannot be met by WIOA funding.</a:t>
            </a:r>
          </a:p>
          <a:p>
            <a:r>
              <a:rPr lang="en-US" sz="2200" dirty="0">
                <a:cs typeface="Calibri"/>
              </a:rPr>
              <a:t>Life is an immediate crisis and/or individual cannot participate in WIOA activities at this time</a:t>
            </a:r>
            <a:r>
              <a:rPr lang="en-US" sz="2200" dirty="0" smtClean="0">
                <a:cs typeface="Calibri"/>
              </a:rPr>
              <a:t>.</a:t>
            </a: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30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895</TotalTime>
  <Words>671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Schoolbook</vt:lpstr>
      <vt:lpstr>Wingdings</vt:lpstr>
      <vt:lpstr>Wingdings 2</vt:lpstr>
      <vt:lpstr>View</vt:lpstr>
      <vt:lpstr>Suitability &amp; Career Planning </vt:lpstr>
      <vt:lpstr>Job vs. Career</vt:lpstr>
      <vt:lpstr>Career Pathways</vt:lpstr>
      <vt:lpstr>Suitability (Appropriateness)</vt:lpstr>
      <vt:lpstr>Assessment</vt:lpstr>
      <vt:lpstr>Oral Assessment</vt:lpstr>
      <vt:lpstr>Written Assessment</vt:lpstr>
      <vt:lpstr>Key Items to Consider:</vt:lpstr>
      <vt:lpstr>Disqualifications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Ashlan Sawyer</dc:creator>
  <cp:lastModifiedBy>Nadine Daniels</cp:lastModifiedBy>
  <cp:revision>240</cp:revision>
  <cp:lastPrinted>2019-06-05T21:30:26Z</cp:lastPrinted>
  <dcterms:created xsi:type="dcterms:W3CDTF">2013-07-15T20:26:40Z</dcterms:created>
  <dcterms:modified xsi:type="dcterms:W3CDTF">2021-04-20T21:18:40Z</dcterms:modified>
</cp:coreProperties>
</file>